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83" r:id="rId1"/>
  </p:sldMasterIdLst>
  <p:sldIdLst>
    <p:sldId id="256" r:id="rId2"/>
    <p:sldId id="267" r:id="rId3"/>
    <p:sldId id="257" r:id="rId4"/>
    <p:sldId id="258" r:id="rId5"/>
    <p:sldId id="259" r:id="rId6"/>
    <p:sldId id="263" r:id="rId7"/>
    <p:sldId id="260" r:id="rId8"/>
    <p:sldId id="261" r:id="rId9"/>
    <p:sldId id="266" r:id="rId10"/>
    <p:sldId id="262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912" autoAdjust="0"/>
    <p:restoredTop sz="94660"/>
  </p:normalViewPr>
  <p:slideViewPr>
    <p:cSldViewPr snapToGrid="0">
      <p:cViewPr varScale="1">
        <p:scale>
          <a:sx n="74" d="100"/>
          <a:sy n="74" d="100"/>
        </p:scale>
        <p:origin x="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804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18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196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731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532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72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6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933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33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210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7870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654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4715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575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7105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26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674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2137893"/>
            <a:ext cx="8791575" cy="1197734"/>
          </a:xfrm>
        </p:spPr>
        <p:txBody>
          <a:bodyPr>
            <a:normAutofit fontScale="90000"/>
          </a:bodyPr>
          <a:lstStyle/>
          <a:p>
            <a:r>
              <a:rPr lang="en-US" cap="none" dirty="0" smtClean="0">
                <a:latin typeface="Century Gothic" panose="020B0502020202020204" pitchFamily="34" charset="0"/>
              </a:rPr>
              <a:t>Impacts of Oil Prices on Saudi Arabian Economy</a:t>
            </a:r>
            <a:endParaRPr lang="en-US" cap="none" dirty="0">
              <a:latin typeface="Century Gothic" panose="020B0502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7"/>
            <a:ext cx="8791575" cy="2489669"/>
          </a:xfrm>
        </p:spPr>
        <p:txBody>
          <a:bodyPr>
            <a:noAutofit/>
          </a:bodyPr>
          <a:lstStyle/>
          <a:p>
            <a:pPr algn="ctr"/>
            <a:r>
              <a:rPr lang="en-US" sz="1600" cap="none" dirty="0" smtClean="0"/>
              <a:t>Name:</a:t>
            </a:r>
          </a:p>
          <a:p>
            <a:pPr algn="ctr"/>
            <a:r>
              <a:rPr lang="en-US" sz="1600" cap="none" dirty="0" smtClean="0"/>
              <a:t>Professor:</a:t>
            </a:r>
          </a:p>
          <a:p>
            <a:pPr algn="ctr"/>
            <a:r>
              <a:rPr lang="en-US" sz="1600" cap="none" dirty="0" smtClean="0"/>
              <a:t>Course Title:</a:t>
            </a:r>
          </a:p>
          <a:p>
            <a:pPr algn="ctr"/>
            <a:r>
              <a:rPr lang="en-US" sz="1600" cap="none" dirty="0" smtClean="0"/>
              <a:t>Institution:</a:t>
            </a:r>
          </a:p>
          <a:p>
            <a:pPr algn="ctr"/>
            <a:r>
              <a:rPr lang="en-US" sz="1600" cap="none" dirty="0" smtClean="0"/>
              <a:t>Date:</a:t>
            </a:r>
          </a:p>
          <a:p>
            <a:pPr algn="ctr"/>
            <a:endParaRPr lang="en-US" sz="1600" cap="none" dirty="0"/>
          </a:p>
        </p:txBody>
      </p:sp>
    </p:spTree>
    <p:extLst>
      <p:ext uri="{BB962C8B-B14F-4D97-AF65-F5344CB8AC3E}">
        <p14:creationId xmlns:p14="http://schemas.microsoft.com/office/powerpoint/2010/main" val="1587753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6500" dirty="0">
                <a:solidFill>
                  <a:srgbClr val="EBEBEB"/>
                </a:solidFill>
                <a:latin typeface="Century Gothic" panose="020B0502020202020204" pitchFamily="34" charset="0"/>
              </a:rPr>
              <a:t>Impacts of Oil Prices on Saudi Arabian Economy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176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cap="none" dirty="0" smtClean="0"/>
              <a:t>Introduction </a:t>
            </a:r>
            <a:endParaRPr lang="en-US" sz="2800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Saudi Arabia is a Middle East Country, </a:t>
            </a:r>
            <a:r>
              <a:rPr lang="en-US" dirty="0"/>
              <a:t>a member of Organization of the Petroleum Exporting </a:t>
            </a:r>
            <a:r>
              <a:rPr lang="en-US" dirty="0" smtClean="0"/>
              <a:t>Countries(OPEC) and Gulf </a:t>
            </a:r>
            <a:r>
              <a:rPr lang="en-US" dirty="0"/>
              <a:t>Cooperation </a:t>
            </a:r>
            <a:r>
              <a:rPr lang="en-US" dirty="0" smtClean="0"/>
              <a:t>Council(GCC) and world’s largest oil exporter.</a:t>
            </a:r>
          </a:p>
          <a:p>
            <a:r>
              <a:rPr lang="en-US" dirty="0"/>
              <a:t> </a:t>
            </a:r>
            <a:r>
              <a:rPr lang="en-US" dirty="0" smtClean="0"/>
              <a:t>Its economy is highly dependent on revenues from oil.</a:t>
            </a:r>
          </a:p>
          <a:p>
            <a:r>
              <a:rPr lang="en-US" dirty="0" smtClean="0"/>
              <a:t>This implies that oil prices have various effects on </a:t>
            </a:r>
            <a:r>
              <a:rPr lang="en-US" dirty="0"/>
              <a:t>the </a:t>
            </a:r>
            <a:r>
              <a:rPr lang="en-US" dirty="0" smtClean="0"/>
              <a:t>country’s economic sectors.</a:t>
            </a:r>
          </a:p>
          <a:p>
            <a:r>
              <a:rPr lang="en-US" dirty="0" smtClean="0"/>
              <a:t>Some of the economic aspects affected : economic growth and GDP, current</a:t>
            </a:r>
            <a:r>
              <a:rPr lang="en-US" dirty="0"/>
              <a:t>, and stock accounts, monetary and fiscal policies, revenues from exports, and even the employment sectors to mention but a few.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823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Factors Contributing to Price Changes 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Oil is one of the  most important factors in production affecting all economic sectors either directly or indirectly. </a:t>
            </a:r>
            <a:endParaRPr lang="en-US" dirty="0"/>
          </a:p>
          <a:p>
            <a:r>
              <a:rPr lang="en-US" dirty="0" smtClean="0"/>
              <a:t> The prices of oil may vary due to the following reasons: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The world economic growth rate –an increase in this rate results in increase in prices.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The market forces of demand and supply- an endogenous relationship exist between the forces and oil prices.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Economic stability- weak economy leads decrease in prices due to decrease in demand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 smtClean="0"/>
              <a:t>Slumps or shortage in production –slumps decrease the prices while shortages increase the prices.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984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Impacts on </a:t>
            </a:r>
            <a:r>
              <a:rPr lang="en-US" dirty="0" smtClean="0"/>
              <a:t>GDP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Oil revenues contribute to over 40</a:t>
            </a:r>
            <a:r>
              <a:rPr lang="en-US" dirty="0"/>
              <a:t>% of the GDP.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In 2000, the overall growth rate in this oil-rich country was by 5.6%, and by 2008 it had recorded growth increases. </a:t>
            </a:r>
            <a:endParaRPr lang="en-US" dirty="0" smtClean="0"/>
          </a:p>
          <a:p>
            <a:r>
              <a:rPr lang="en-US" dirty="0" smtClean="0"/>
              <a:t>Remarkably</a:t>
            </a:r>
            <a:r>
              <a:rPr lang="en-US" dirty="0"/>
              <a:t>, the GDP had gone up by 6.3%, thanks to the oil prices that had maintained a steady increase. </a:t>
            </a:r>
          </a:p>
          <a:p>
            <a:r>
              <a:rPr lang="en-US" dirty="0" smtClean="0"/>
              <a:t>Increasing oil price result in high GDP and the converse is true.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57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Impacts on Fiscal and Monetary Policies 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249485"/>
            <a:ext cx="4172971" cy="3852377"/>
          </a:xfrm>
        </p:spPr>
        <p:txBody>
          <a:bodyPr>
            <a:normAutofit fontScale="25000" lnSpcReduction="20000"/>
          </a:bodyPr>
          <a:lstStyle/>
          <a:p>
            <a:r>
              <a:rPr lang="en-US" sz="3600" dirty="0" smtClean="0"/>
              <a:t>Changes in the prices of oil have made Saudi to structure countercyclical </a:t>
            </a:r>
            <a:r>
              <a:rPr lang="en-US" sz="3600" dirty="0"/>
              <a:t>fiscal </a:t>
            </a:r>
            <a:r>
              <a:rPr lang="en-US" sz="3600" dirty="0" smtClean="0"/>
              <a:t>policy, to enable it to survive plunges in the oil prices.</a:t>
            </a:r>
          </a:p>
          <a:p>
            <a:r>
              <a:rPr lang="en-US" sz="3600" dirty="0" smtClean="0"/>
              <a:t>It is during the times when the prices are high that the country accumulates reserves to diversify the economy and prepare for economic crises in the case that a decline occurs.</a:t>
            </a:r>
          </a:p>
          <a:p>
            <a:r>
              <a:rPr lang="en-US" sz="3600" dirty="0" smtClean="0"/>
              <a:t>The government has to increase its budget deficit and spend more of its reserves in the event that there is a oil price crisis.</a:t>
            </a:r>
          </a:p>
          <a:p>
            <a:r>
              <a:rPr lang="en-US" sz="3600" dirty="0" smtClean="0"/>
              <a:t>In the case of a plunge, the government has to adopt strict monetary policies to guard the financial markets. </a:t>
            </a:r>
          </a:p>
          <a:p>
            <a:r>
              <a:rPr lang="en-US" sz="3600" dirty="0" smtClean="0"/>
              <a:t>Recent </a:t>
            </a:r>
            <a:r>
              <a:rPr lang="en-US" sz="3600" dirty="0"/>
              <a:t>plunges include a likely deterioration in the fiscal balances due to a reduction in subsidies, adoption of a more diverse economic portfolio, and enhancement of state revenue through taxation</a:t>
            </a:r>
            <a:r>
              <a:rPr lang="en-US" sz="3600" dirty="0" smtClean="0"/>
              <a:t>.</a:t>
            </a:r>
          </a:p>
          <a:p>
            <a:pPr marL="0" indent="0">
              <a:buNone/>
            </a:pPr>
            <a:endParaRPr lang="en-US" sz="3600" dirty="0" smtClean="0"/>
          </a:p>
          <a:p>
            <a:endParaRPr lang="en-US" sz="3600" dirty="0" smtClean="0"/>
          </a:p>
          <a:p>
            <a:endParaRPr lang="en-US" sz="3600" dirty="0" smtClean="0"/>
          </a:p>
          <a:p>
            <a:endParaRPr lang="en-US" sz="3600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14383" y="2002300"/>
            <a:ext cx="5906701" cy="341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526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Impacts on Inflation 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Sharp declines in the prices of oil  may result into disinflation. This results into several impacts:</a:t>
            </a:r>
          </a:p>
          <a:p>
            <a:r>
              <a:rPr lang="en-US" dirty="0" smtClean="0"/>
              <a:t>Macro-finance </a:t>
            </a:r>
            <a:r>
              <a:rPr lang="en-US" dirty="0"/>
              <a:t>and microfinance firms to adopt emergency policies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central bank has to stabilize the output gap to reduce the volatility of the prices and the wages too.</a:t>
            </a:r>
          </a:p>
          <a:p>
            <a:r>
              <a:rPr lang="en-US" dirty="0" smtClean="0"/>
              <a:t>Foreign exchange rates depreciation which have to be implemented in an informed manner.</a:t>
            </a:r>
          </a:p>
          <a:p>
            <a:r>
              <a:rPr lang="en-US" dirty="0" smtClean="0"/>
              <a:t>Increase in prices results in the subsequent increase in the rate of inflation.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195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Impacts on Financial Markets </a:t>
            </a:r>
            <a:endParaRPr lang="en-US" cap="non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Financial markets are volatile and respond to the slightest disruptions within the economy.</a:t>
            </a:r>
          </a:p>
          <a:p>
            <a:r>
              <a:rPr lang="en-US" dirty="0" smtClean="0"/>
              <a:t>Transactions in the oil trade rely on the dollar as the base currency.</a:t>
            </a:r>
          </a:p>
          <a:p>
            <a:r>
              <a:rPr lang="en-US" dirty="0"/>
              <a:t>An increase in the prices of oil </a:t>
            </a:r>
            <a:r>
              <a:rPr lang="en-US" dirty="0" smtClean="0"/>
              <a:t>leads into the subsequent </a:t>
            </a:r>
            <a:r>
              <a:rPr lang="en-US" dirty="0"/>
              <a:t>increase in the strength of the dollar </a:t>
            </a:r>
            <a:r>
              <a:rPr lang="en-US" dirty="0" smtClean="0"/>
              <a:t>and a rise </a:t>
            </a:r>
            <a:r>
              <a:rPr lang="en-US" dirty="0"/>
              <a:t>in the transactions demand.  </a:t>
            </a:r>
            <a:endParaRPr lang="en-US" dirty="0" smtClean="0"/>
          </a:p>
          <a:p>
            <a:r>
              <a:rPr lang="en-US" dirty="0" smtClean="0"/>
              <a:t>When </a:t>
            </a:r>
            <a:r>
              <a:rPr lang="en-US" dirty="0"/>
              <a:t>the exchange rates for the dollar are high, the importing countries </a:t>
            </a:r>
            <a:r>
              <a:rPr lang="en-US" dirty="0" smtClean="0"/>
              <a:t>suffer higher debt costs. </a:t>
            </a:r>
          </a:p>
          <a:p>
            <a:r>
              <a:rPr lang="en-US" dirty="0" smtClean="0"/>
              <a:t>In the long run the quantity demanded of oil is affected as well as the financial market whereby the </a:t>
            </a:r>
            <a:r>
              <a:rPr lang="en-US" dirty="0"/>
              <a:t>equity values and exchange rates still fluctuate even in the event where monetary policies are in </a:t>
            </a:r>
            <a:r>
              <a:rPr lang="en-US" dirty="0" smtClean="0"/>
              <a:t>place(Arouri,2009).</a:t>
            </a:r>
          </a:p>
          <a:p>
            <a:r>
              <a:rPr lang="en-US" dirty="0" smtClean="0"/>
              <a:t>In the case of price decline the government has to liquefy the petrodollar to shield the financial markets.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54675" y="2060575"/>
            <a:ext cx="6144602" cy="383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552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Impacts on Economic Development Strategy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High oil prices promote government expenditure and the marginal propensity to save is also high. </a:t>
            </a:r>
          </a:p>
          <a:p>
            <a:r>
              <a:rPr lang="en-US" dirty="0" smtClean="0"/>
              <a:t>This means that more funds are directed towards the improvement of the existing economic sectors.</a:t>
            </a:r>
          </a:p>
          <a:p>
            <a:r>
              <a:rPr lang="en-US" dirty="0" smtClean="0"/>
              <a:t>Sharp </a:t>
            </a:r>
            <a:r>
              <a:rPr lang="en-US" dirty="0"/>
              <a:t>falls in the prices of oil highlight the gaps in the economy specifically the vulnerabilities that the country is exposed to by extremely relying on oil </a:t>
            </a:r>
            <a:r>
              <a:rPr lang="en-US" dirty="0" smtClean="0"/>
              <a:t>revenues.</a:t>
            </a:r>
          </a:p>
          <a:p>
            <a:r>
              <a:rPr lang="en-US" dirty="0"/>
              <a:t>This challenges the development strategies towards implementing diverse programs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The implication is that rigorous </a:t>
            </a:r>
            <a:r>
              <a:rPr lang="en-US" dirty="0"/>
              <a:t>efforts and incorporation of proactive measures  </a:t>
            </a:r>
            <a:r>
              <a:rPr lang="en-US" dirty="0" smtClean="0"/>
              <a:t>have to taken. </a:t>
            </a:r>
          </a:p>
          <a:p>
            <a:r>
              <a:rPr lang="en-US" dirty="0"/>
              <a:t> </a:t>
            </a:r>
            <a:r>
              <a:rPr lang="en-US" dirty="0" smtClean="0"/>
              <a:t>Specifically, subsidies </a:t>
            </a:r>
            <a:r>
              <a:rPr lang="en-US" dirty="0"/>
              <a:t>and incentives </a:t>
            </a:r>
            <a:r>
              <a:rPr lang="en-US" dirty="0" smtClean="0"/>
              <a:t>have to be redirected to </a:t>
            </a:r>
            <a:r>
              <a:rPr lang="en-US" dirty="0"/>
              <a:t>other sectors of the economy other than the nontradable and public sector employment (Gill et al. 2014; Cherif and Hasanov 2014a and 2014b).</a:t>
            </a:r>
          </a:p>
        </p:txBody>
      </p:sp>
    </p:spTree>
    <p:extLst>
      <p:ext uri="{BB962C8B-B14F-4D97-AF65-F5344CB8AC3E}">
        <p14:creationId xmlns:p14="http://schemas.microsoft.com/office/powerpoint/2010/main" val="3051554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Impacts on Service Industry and Employment </a:t>
            </a:r>
            <a:endParaRPr lang="en-US" cap="non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603500"/>
            <a:ext cx="5522912" cy="341630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Price increases have led to the growth and development of the service industry since surplus earning have made monetary expansion possible.</a:t>
            </a:r>
          </a:p>
          <a:p>
            <a:r>
              <a:rPr lang="en-US" dirty="0" smtClean="0"/>
              <a:t>Declines in the oil </a:t>
            </a:r>
            <a:r>
              <a:rPr lang="en-US" dirty="0"/>
              <a:t>prices </a:t>
            </a:r>
            <a:r>
              <a:rPr lang="en-US" dirty="0" smtClean="0"/>
              <a:t>result to a great decline </a:t>
            </a:r>
            <a:r>
              <a:rPr lang="en-US" dirty="0"/>
              <a:t>in the size of investments within the petroleum sector, </a:t>
            </a:r>
            <a:r>
              <a:rPr lang="en-US" dirty="0" smtClean="0"/>
              <a:t>and subsequently, in </a:t>
            </a:r>
            <a:r>
              <a:rPr lang="en-US" dirty="0"/>
              <a:t>economic growth as well as deterioration in the employment sector</a:t>
            </a:r>
            <a:r>
              <a:rPr lang="en-US" dirty="0" smtClean="0"/>
              <a:t>.</a:t>
            </a:r>
          </a:p>
          <a:p>
            <a:r>
              <a:rPr lang="en-US" dirty="0" smtClean="0"/>
              <a:t>Price declines in Saudi have great impacts on the poor </a:t>
            </a:r>
            <a:r>
              <a:rPr lang="en-US" dirty="0"/>
              <a:t> </a:t>
            </a:r>
            <a:r>
              <a:rPr lang="en-US" dirty="0" smtClean="0"/>
              <a:t>in the long-run since stricter monetary policies are put in place to prevent losses and recessions(Nazer,2016).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89525" y="3173999"/>
            <a:ext cx="4184650" cy="185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41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Conclusion 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Changes in oil prices have great impacts on  the economy of Saudi.</a:t>
            </a:r>
          </a:p>
          <a:p>
            <a:r>
              <a:rPr lang="en-US" dirty="0" smtClean="0"/>
              <a:t>The </a:t>
            </a:r>
            <a:r>
              <a:rPr lang="en-US" dirty="0"/>
              <a:t>prices are driven by different </a:t>
            </a:r>
            <a:r>
              <a:rPr lang="en-US" dirty="0" smtClean="0"/>
              <a:t>factors.</a:t>
            </a:r>
          </a:p>
          <a:p>
            <a:r>
              <a:rPr lang="en-US" dirty="0"/>
              <a:t>Price increase and decrease  have different impacts on the economy.</a:t>
            </a:r>
          </a:p>
          <a:p>
            <a:r>
              <a:rPr lang="en-US" dirty="0" smtClean="0"/>
              <a:t> These impacts have to be controlled hence the influence on both monetary and fiscal policies. </a:t>
            </a:r>
          </a:p>
          <a:p>
            <a:r>
              <a:rPr lang="en-US" dirty="0" smtClean="0"/>
              <a:t>Saudi is highly reliant on oil for the funding of </a:t>
            </a:r>
            <a:r>
              <a:rPr lang="en-US" dirty="0"/>
              <a:t> </a:t>
            </a:r>
            <a:r>
              <a:rPr lang="en-US" dirty="0" smtClean="0"/>
              <a:t>its budget there changes in oil prices mean changes in every aspect of economy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3366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Gill, I. S.; I. Izvorski; W. van Eeghen; D. de Rosa. 2014. “Diversified Development: Making the Most of Natural Resources in Eurasia.” Europe and Central Asia Studies. Washington, DC; World Bank Group</a:t>
            </a:r>
            <a:r>
              <a:rPr lang="en-US" dirty="0" smtClean="0"/>
              <a:t>.</a:t>
            </a:r>
          </a:p>
          <a:p>
            <a:r>
              <a:rPr lang="en-US" dirty="0"/>
              <a:t>Nazer, Y. (2016). Causes of inflation in Saudi Arabia. The Business &amp; Management Review, 7(3), 147</a:t>
            </a:r>
            <a:r>
              <a:rPr lang="en-US" dirty="0" smtClean="0"/>
              <a:t>.</a:t>
            </a:r>
          </a:p>
          <a:p>
            <a:r>
              <a:rPr lang="en-US" dirty="0"/>
              <a:t>Arouri, M.E.H., &amp; Fouquau, J. (2009). On the short term influence of oil price changes on stock markets in GCC countries: linear and nonlinear analyses. Journal of Economics Bulletin, 29, 795-804</a:t>
            </a:r>
            <a:r>
              <a:rPr lang="en-US" dirty="0" smtClean="0"/>
              <a:t>.</a:t>
            </a:r>
          </a:p>
          <a:p>
            <a:r>
              <a:rPr lang="en-US" dirty="0"/>
              <a:t>SAMA. (2012), Forty Eight Annual Report, Research and Statistics Department, Riyadh.</a:t>
            </a:r>
          </a:p>
        </p:txBody>
      </p:sp>
    </p:spTree>
    <p:extLst>
      <p:ext uri="{BB962C8B-B14F-4D97-AF65-F5344CB8AC3E}">
        <p14:creationId xmlns:p14="http://schemas.microsoft.com/office/powerpoint/2010/main" val="250493722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133</TotalTime>
  <Words>1079</Words>
  <Application>Microsoft Office PowerPoint</Application>
  <PresentationFormat>Widescreen</PresentationFormat>
  <Paragraphs>73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Century Gothic</vt:lpstr>
      <vt:lpstr>Trebuchet MS</vt:lpstr>
      <vt:lpstr>Wingdings</vt:lpstr>
      <vt:lpstr>Wingdings 3</vt:lpstr>
      <vt:lpstr>Facet</vt:lpstr>
      <vt:lpstr>Impacts of Oil Prices on Saudi Arabian Economy</vt:lpstr>
      <vt:lpstr>PowerPoint Presentation</vt:lpstr>
      <vt:lpstr>Introduction </vt:lpstr>
      <vt:lpstr>Factors Contributing to Price Changes </vt:lpstr>
      <vt:lpstr>Impacts on GDP</vt:lpstr>
      <vt:lpstr>Impacts on Fiscal and Monetary Policies </vt:lpstr>
      <vt:lpstr>Impacts on Inflation </vt:lpstr>
      <vt:lpstr>Impacts on Financial Markets </vt:lpstr>
      <vt:lpstr>Impacts on Economic Development Strategy</vt:lpstr>
      <vt:lpstr>Impacts on Service Industry and Employment </vt:lpstr>
      <vt:lpstr>Conclusion 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Impacts of Oil Prices on Saudi Arabian Economy</dc:title>
  <dc:creator>danastly</dc:creator>
  <cp:lastModifiedBy>HP</cp:lastModifiedBy>
  <cp:revision>21</cp:revision>
  <dcterms:created xsi:type="dcterms:W3CDTF">2020-06-17T20:11:40Z</dcterms:created>
  <dcterms:modified xsi:type="dcterms:W3CDTF">2020-06-18T02:26:30Z</dcterms:modified>
</cp:coreProperties>
</file>